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5.jpe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 Id="rId3" Type="http://schemas.openxmlformats.org/officeDocument/2006/relationships/hyperlink" Target="https://www.cvedetails.com/browse-by-date.php" TargetMode="External"/></Relationships>

</file>

<file path=ppt/notesSlides/_rels/notesSlide4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 Id="rId3" Type="http://schemas.openxmlformats.org/officeDocument/2006/relationships/hyperlink" Target="mailto:sec-princess@unroutable.me"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only by examining the components in detail will you know what is inside the project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Basically this is what you are trying to determine in its most basic form.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Don't hide away from finding these things out after the fact. Make it known this has huge implications.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r>
              <a:t>On the morning of November 26th, npm’s security team was notified of a malicious package that had made its way into event-stream, a popular npm package. After triaging the malware, npm Security responded by removing flatmap-stream and event-stream@3.3.6 from the Registry and taking ownership of the event-stream package to prevent further abuse.</a:t>
            </a:r>
          </a:p>
          <a:p>
            <a:pPr/>
          </a:p>
          <a:p>
            <a:pPr/>
            <a:r>
              <a:t>Now that it has happened once do you think it can happen again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At the time of slide creation 1186 vulnerabilities just for the month of March 2019.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Actually it is that there are more looking for vulnerabilities and more software usage in the world. Last year the total number of vulnerabilities was more than the first 6 yrs of tracking combined.</a:t>
            </a:r>
          </a:p>
          <a:p>
            <a:pPr/>
          </a:p>
          <a:p>
            <a:pPr/>
            <a:r>
              <a:rPr u="sng">
                <a:solidFill>
                  <a:schemeClr val="accent1"/>
                </a:solidFill>
                <a:hlinkClick r:id="rId3" invalidUrl="" action="" tgtFrame="" tooltip="" history="1" highlightClick="0" endSnd="0"/>
              </a:rPr>
              <a:t>https://www.cvedetails.com/browse-by-date.php</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Zooming in so you can see it, you can see that the person who triaged this bug said it wasn’t an issue.  But thanks to the work of our intern, John Anderson, who provided additional information and a proof of concept, they’ve now acknowledged this as a real issue and are issuing a public vulnerability number for it and getting it fixed.  But if he hadn’t persisted, this security issue would have still been an issue in virtualbox indefinitely! </a:t>
            </a:r>
          </a:p>
          <a:p>
            <a:pPr/>
          </a:p>
          <a:p>
            <a:pPr/>
            <a:r>
              <a:t>NOTE: There is always someone willing to spend the time to create an exploit. Whether for money or fame someone somewhere will do it just because it is there.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a:p>
            <a:pPr/>
          </a:p>
          <a:p>
            <a:pPr/>
            <a:r>
              <a:t>Source: 2018 Open REPORT Source Security and Risk Analysis </a:t>
            </a:r>
          </a:p>
          <a:p>
            <a:pPr/>
            <a:r>
              <a:t>Synopsys Center for Open Source Research &amp; Innovation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LinkedIn: https://www.linkedin.com/in/mikide/</a:t>
            </a:r>
          </a:p>
          <a:p>
            <a:pPr/>
            <a:r>
              <a:t>Twitter: @theDawgCr8</a:t>
            </a:r>
          </a:p>
          <a:p>
            <a:pPr/>
            <a:r>
              <a:t>Email: </a:t>
            </a:r>
            <a:r>
              <a:rPr u="sng">
                <a:solidFill>
                  <a:schemeClr val="accent1"/>
                </a:solidFill>
                <a:hlinkClick r:id="rId3" invalidUrl="" action="" tgtFrame="" tooltip="" history="1" highlightClick="0" endSnd="0"/>
              </a:rPr>
              <a:t>sec-princess@unroutable.me</a:t>
            </a:r>
          </a:p>
          <a:p>
            <a:pPr/>
          </a:p>
          <a:p>
            <a:pPr/>
            <a:r>
              <a:t>https://github.com/sec-princess/WWCode-OSS-Study-Night-20180927</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I can not emphasize this enough. See this all the time where a developer has chosen a repository that was forked and contains code of dubious origin.</a:t>
            </a:r>
          </a:p>
          <a:p>
            <a:pPr/>
          </a:p>
          <a:p>
            <a:pPr/>
            <a:r>
              <a:t>License is always a big one when you find out that you have shipped an incompatible license with you product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github.com/kbranigan/cJSON"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google.com/archive/p/crypto-js/"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literatecode.com/aes256"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blog.npmjs.org/post/180565383195/details-about-the-event-stream-incident"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hyperlink" Target="https://nvd.nist.gov/vuln/full-listing/2019/3"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5.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hyperlink" Target="mailto:sec-princess@unroutable.me" TargetMode="External"/><Relationship Id="rId4" Type="http://schemas.openxmlformats.org/officeDocument/2006/relationships/image" Target="../media/image6.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ubtitle 2"/>
          <p:cNvSpPr txBox="1"/>
          <p:nvPr>
            <p:ph type="subTitle" sz="half" idx="1"/>
          </p:nvPr>
        </p:nvSpPr>
        <p:spPr>
          <a:xfrm>
            <a:off x="406400" y="2014712"/>
            <a:ext cx="12192000" cy="4055888"/>
          </a:xfrm>
          <a:prstGeom prst="rect">
            <a:avLst/>
          </a:prstGeom>
        </p:spPr>
        <p:txBody>
          <a:bodyPr/>
          <a:lstStyle/>
          <a:p>
            <a:pPr/>
          </a:p>
          <a:p>
            <a:pPr/>
            <a:r>
              <a:t>Michaela (Miki) Demeter</a:t>
            </a:r>
          </a:p>
        </p:txBody>
      </p:sp>
      <p:pic>
        <p:nvPicPr>
          <p:cNvPr id="167" name="GSTV-SecJam-Slide-Miki_Demeter-4.18.2019.jpg" descr="GSTV-SecJam-Slide-Miki_Demeter-4.18.2019.jpg"/>
          <p:cNvPicPr>
            <a:picLocks noChangeAspect="1"/>
          </p:cNvPicPr>
          <p:nvPr/>
        </p:nvPicPr>
        <p:blipFill>
          <a:blip r:embed="rId2">
            <a:extLst/>
          </a:blip>
          <a:stretch>
            <a:fillRect/>
          </a:stretch>
        </p:blipFill>
        <p:spPr>
          <a:xfrm>
            <a:off x="-1" y="1219200"/>
            <a:ext cx="13004801" cy="73152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8" name="Slide Number Placeholder 2"/>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Before You start looking at code or Dev practices"/>
          <p:cNvSpPr txBox="1"/>
          <p:nvPr>
            <p:ph type="title"/>
          </p:nvPr>
        </p:nvSpPr>
        <p:spPr>
          <a:prstGeom prst="rect">
            <a:avLst/>
          </a:prstGeom>
        </p:spPr>
        <p:txBody>
          <a:bodyPr/>
          <a:lstStyle>
            <a:lvl1pPr defTabSz="467359">
              <a:spcBef>
                <a:spcPts val="2200"/>
              </a:spcBef>
              <a:defRPr sz="4800">
                <a:solidFill>
                  <a:srgbClr val="838787"/>
                </a:solidFill>
              </a:defRPr>
            </a:lvl1pPr>
          </a:lstStyle>
          <a:p>
            <a:pPr/>
            <a:r>
              <a:t>Before You start looking at code or Dev practices</a:t>
            </a:r>
          </a:p>
        </p:txBody>
      </p:sp>
      <p:sp>
        <p:nvSpPr>
          <p:cNvPr id="213" name="Choose your repository…"/>
          <p:cNvSpPr txBox="1"/>
          <p:nvPr>
            <p:ph type="body" idx="1"/>
          </p:nvPr>
        </p:nvSpPr>
        <p:spPr>
          <a:prstGeom prst="rect">
            <a:avLst/>
          </a:prstGeom>
        </p:spPr>
        <p:txBody>
          <a:bodyPr/>
          <a:lstStyle/>
          <a:p>
            <a:pPr/>
            <a:r>
              <a:t>Choose your repository</a:t>
            </a:r>
          </a:p>
          <a:p>
            <a:pPr/>
            <a:r>
              <a:t>Look at the license</a:t>
            </a:r>
          </a:p>
          <a:p>
            <a:pPr lvl="1"/>
            <a:r>
              <a:t>Is it compatible</a:t>
            </a:r>
          </a:p>
          <a:p>
            <a:pPr lvl="1"/>
            <a:r>
              <a:t>Is there a license at all</a:t>
            </a:r>
          </a:p>
          <a:p>
            <a:pPr/>
          </a:p>
          <a:p>
            <a:pPr marL="0" indent="0" algn="ctr">
              <a:buClrTx/>
              <a:buSzTx/>
              <a:buFontTx/>
              <a:buNone/>
              <a:defRPr b="1">
                <a:latin typeface="Avenir Next"/>
                <a:ea typeface="Avenir Next"/>
                <a:cs typeface="Avenir Next"/>
                <a:sym typeface="Avenir Next"/>
              </a:defRPr>
            </a:pPr>
            <a:r>
              <a:t>If this fails you won’t need worry about the rest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3"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24"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6" name="Title 3"/>
          <p:cNvSpPr txBox="1"/>
          <p:nvPr>
            <p:ph type="title"/>
          </p:nvPr>
        </p:nvSpPr>
        <p:spPr>
          <a:prstGeom prst="rect">
            <a:avLst/>
          </a:prstGeom>
        </p:spPr>
        <p:txBody>
          <a:bodyPr/>
          <a:lstStyle>
            <a:lvl1pPr defTabSz="519937">
              <a:defRPr sz="15130">
                <a:solidFill>
                  <a:srgbClr val="A6AAA9"/>
                </a:solidFill>
              </a:defRPr>
            </a:lvl1pPr>
          </a:lstStyle>
          <a:p>
            <a:pPr/>
            <a:r>
              <a:t>In other words…</a:t>
            </a:r>
          </a:p>
        </p:txBody>
      </p:sp>
      <p:sp>
        <p:nvSpPr>
          <p:cNvPr id="227" name="Content Placeholder 1"/>
          <p:cNvSpPr txBox="1"/>
          <p:nvPr>
            <p:ph type="body" sz="quarter" idx="1"/>
          </p:nvPr>
        </p:nvSpPr>
        <p:spPr>
          <a:xfrm>
            <a:off x="406400" y="3376212"/>
            <a:ext cx="12192000" cy="1803401"/>
          </a:xfrm>
          <a:prstGeom prst="rect">
            <a:avLst/>
          </a:prstGeom>
        </p:spPr>
        <p:txBody>
          <a:bodyPr/>
          <a:lstStyle>
            <a:lvl1pPr defTabSz="368045">
              <a:spcBef>
                <a:spcPts val="1400"/>
              </a:spcBef>
              <a:defRPr sz="11466"/>
            </a:lvl1pPr>
          </a:lstStyle>
          <a:p>
            <a:pPr/>
            <a:r>
              <a:t>Is it            ?</a:t>
            </a:r>
          </a:p>
        </p:txBody>
      </p:sp>
      <p:pic>
        <p:nvPicPr>
          <p:cNvPr id="228" name="Shape 173" descr="Shape 173"/>
          <p:cNvPicPr>
            <a:picLocks noChangeAspect="1"/>
          </p:cNvPicPr>
          <p:nvPr/>
        </p:nvPicPr>
        <p:blipFill>
          <a:blip r:embed="rId3">
            <a:extLst/>
          </a:blip>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itle 1"/>
          <p:cNvSpPr txBox="1"/>
          <p:nvPr>
            <p:ph type="ctrTitle"/>
          </p:nvPr>
        </p:nvSpPr>
        <p:spPr>
          <a:prstGeom prst="rect">
            <a:avLst/>
          </a:prstGeom>
        </p:spPr>
        <p:txBody>
          <a:bodyPr/>
          <a:lstStyle>
            <a:lvl1pPr algn="ctr" defTabSz="350520">
              <a:defRPr sz="10200">
                <a:solidFill>
                  <a:srgbClr val="A6AAA9"/>
                </a:solidFill>
              </a:defRPr>
            </a:lvl1pPr>
          </a:lstStyle>
          <a:p>
            <a:pPr/>
            <a:r>
              <a:t>Let’s look at some warning signs</a:t>
            </a:r>
          </a:p>
        </p:txBody>
      </p:sp>
      <p:pic>
        <p:nvPicPr>
          <p:cNvPr id="233" name="Image" descr="Image"/>
          <p:cNvPicPr>
            <a:picLocks noChangeAspect="1"/>
          </p:cNvPicPr>
          <p:nvPr/>
        </p:nvPicPr>
        <p:blipFill>
          <a:blip r:embed="rId3">
            <a:extLst/>
          </a:blip>
          <a:stretch>
            <a:fillRect/>
          </a:stretch>
        </p:blipFill>
        <p:spPr>
          <a:xfrm>
            <a:off x="4223742" y="733111"/>
            <a:ext cx="4557316" cy="4557317"/>
          </a:xfrm>
          <a:prstGeom prst="rect">
            <a:avLst/>
          </a:prstGeom>
          <a:ln w="12700">
            <a:miter lim="400000"/>
          </a:ln>
        </p:spPr>
      </p:pic>
      <p:sp>
        <p:nvSpPr>
          <p:cNvPr id="234"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38" name="Title 3"/>
          <p:cNvSpPr txBox="1"/>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9" name="Rounded Rectangle"/>
          <p:cNvSpPr/>
          <p:nvPr/>
        </p:nvSpPr>
        <p:spPr>
          <a:xfrm>
            <a:off x="3212034" y="971379"/>
            <a:ext cx="6555870" cy="3926883"/>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0" name="“use TweetNaCl.js (a TweetNaCl port to JavaScript) rather than this implementation, which is more likely to perform in constant time and has likely seen more eyes for review/audits.”"/>
          <p:cNvSpPr txBox="1"/>
          <p:nvPr/>
        </p:nvSpPr>
        <p:spPr>
          <a:xfrm>
            <a:off x="3411243" y="1193396"/>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sp>
        <p:nvSpPr>
          <p:cNvPr id="241" name="https://github.com/andi506/crypto-js"/>
          <p:cNvSpPr txBox="1"/>
          <p:nvPr/>
        </p:nvSpPr>
        <p:spPr>
          <a:xfrm>
            <a:off x="3270720" y="4967255"/>
            <a:ext cx="6675269" cy="10982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45" name="Title 3"/>
          <p:cNvSpPr txBox="1"/>
          <p:nvPr>
            <p:ph type="title"/>
          </p:nvPr>
        </p:nvSpPr>
        <p:spPr>
          <a:xfrm>
            <a:off x="149626" y="6622556"/>
            <a:ext cx="12192001" cy="2705101"/>
          </a:xfrm>
          <a:prstGeom prst="rect">
            <a:avLst/>
          </a:prstGeom>
        </p:spPr>
        <p:txBody>
          <a:bodyPr/>
          <a:lstStyle/>
          <a:p>
            <a:pPr algn="ctr" defTabSz="350520">
              <a:defRPr sz="10200">
                <a:solidFill>
                  <a:srgbClr val="A6AAA9"/>
                </a:solidFill>
              </a:defRPr>
            </a:pPr>
            <a:r>
              <a:t>READ CAREFULLY &amp; </a:t>
            </a:r>
            <a:r>
              <a:rPr>
                <a:solidFill>
                  <a:srgbClr val="FFFFFF"/>
                </a:solidFill>
              </a:rPr>
              <a:t>use something else</a:t>
            </a:r>
            <a:r>
              <a:t>…</a:t>
            </a:r>
          </a:p>
        </p:txBody>
      </p:sp>
      <p:grpSp>
        <p:nvGrpSpPr>
          <p:cNvPr id="248" name="Group"/>
          <p:cNvGrpSpPr/>
          <p:nvPr/>
        </p:nvGrpSpPr>
        <p:grpSpPr>
          <a:xfrm>
            <a:off x="3744410" y="727769"/>
            <a:ext cx="5515980" cy="3678659"/>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49" name="https://github.com/01org/IntelRackScaleArchitecture"/>
          <p:cNvSpPr txBox="1"/>
          <p:nvPr/>
        </p:nvSpPr>
        <p:spPr>
          <a:xfrm>
            <a:off x="3522761" y="4673600"/>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54"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5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56" name="https://github.com/kbranigan/cJSON"/>
          <p:cNvSpPr txBox="1"/>
          <p:nvPr/>
        </p:nvSpPr>
        <p:spPr>
          <a:xfrm>
            <a:off x="3908387" y="4868760"/>
            <a:ext cx="580667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61"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2"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3"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66" name="Rectangle 6"/>
          <p:cNvGrpSpPr/>
          <p:nvPr/>
        </p:nvGrpSpPr>
        <p:grpSpPr>
          <a:xfrm>
            <a:off x="8453119" y="5572421"/>
            <a:ext cx="4147088" cy="1654049"/>
            <a:chOff x="0" y="-21448"/>
            <a:chExt cx="4147086" cy="1654048"/>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hoosing more secure  open source packages: Lessons from the Real world"/>
          <p:cNvSpPr txBox="1"/>
          <p:nvPr>
            <p:ph type="ctrTitle"/>
          </p:nvPr>
        </p:nvSpPr>
        <p:spPr>
          <a:prstGeom prst="rect">
            <a:avLst/>
          </a:prstGeom>
        </p:spPr>
        <p:txBody>
          <a:bodyPr/>
          <a:lstStyle/>
          <a:p>
            <a:pPr defTabSz="531622">
              <a:defRPr sz="6734">
                <a:solidFill>
                  <a:srgbClr val="FFFFFF"/>
                </a:solidFill>
              </a:defRPr>
            </a:pPr>
            <a:r>
              <a:t>Choosing more secure </a:t>
            </a:r>
            <a:br/>
            <a:r>
              <a:t>open source packages:</a:t>
            </a:r>
            <a:br/>
            <a:r>
              <a:t>Lessons from the Real world</a:t>
            </a:r>
          </a:p>
        </p:txBody>
      </p:sp>
      <p:sp>
        <p:nvSpPr>
          <p:cNvPr id="170" name="F5 Security Jam"/>
          <p:cNvSpPr txBox="1"/>
          <p:nvPr>
            <p:ph type="subTitle" sz="quarter" idx="1"/>
          </p:nvPr>
        </p:nvSpPr>
        <p:spPr>
          <a:prstGeom prst="rect">
            <a:avLst/>
          </a:prstGeom>
        </p:spPr>
        <p:txBody>
          <a:bodyPr/>
          <a:lstStyle>
            <a:lvl1pPr defTabSz="566674">
              <a:spcBef>
                <a:spcPts val="2200"/>
              </a:spcBef>
              <a:defRPr sz="5238"/>
            </a:lvl1pPr>
          </a:lstStyle>
          <a:p>
            <a:pPr/>
            <a:r>
              <a:t>F5 Security Jam</a:t>
            </a:r>
          </a:p>
        </p:txBody>
      </p:sp>
      <p:pic>
        <p:nvPicPr>
          <p:cNvPr id="171" name="f5-logo.png" descr="f5-logo.png"/>
          <p:cNvPicPr>
            <a:picLocks noChangeAspect="1"/>
          </p:cNvPicPr>
          <p:nvPr/>
        </p:nvPicPr>
        <p:blipFill>
          <a:blip r:embed="rId2">
            <a:extLst/>
          </a:blip>
          <a:stretch>
            <a:fillRect/>
          </a:stretch>
        </p:blipFill>
        <p:spPr>
          <a:xfrm>
            <a:off x="5619750" y="1135591"/>
            <a:ext cx="1765300" cy="1765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70"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71"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76"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80"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83" name="Group"/>
          <p:cNvGrpSpPr/>
          <p:nvPr/>
        </p:nvGrpSpPr>
        <p:grpSpPr>
          <a:xfrm>
            <a:off x="7936013" y="1020513"/>
            <a:ext cx="4905451" cy="3353657"/>
            <a:chOff x="0" y="0"/>
            <a:chExt cx="4905450" cy="3353655"/>
          </a:xfrm>
        </p:grpSpPr>
        <p:sp>
          <p:nvSpPr>
            <p:cNvPr id="28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2" name="“opencsv was developed in a couple of hours”"/>
            <p:cNvSpPr txBox="1"/>
            <p:nvPr/>
          </p:nvSpPr>
          <p:spPr>
            <a:xfrm>
              <a:off x="163711" y="602153"/>
              <a:ext cx="4578028" cy="2149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Helvetica"/>
                  <a:ea typeface="Helvetica"/>
                  <a:cs typeface="Helvetica"/>
                  <a:sym typeface="Helvetica"/>
                </a:defRPr>
              </a:lvl1pPr>
            </a:lstStyle>
            <a:p>
              <a:pPr/>
              <a:r>
                <a:t>“opencsv was developed in a couple of hours”</a:t>
              </a:r>
            </a:p>
          </p:txBody>
        </p:sp>
      </p:grpSp>
      <p:grpSp>
        <p:nvGrpSpPr>
          <p:cNvPr id="286" name="Group"/>
          <p:cNvGrpSpPr/>
          <p:nvPr/>
        </p:nvGrpSpPr>
        <p:grpSpPr>
          <a:xfrm>
            <a:off x="435343" y="553658"/>
            <a:ext cx="7226498" cy="4847979"/>
            <a:chOff x="0" y="0"/>
            <a:chExt cx="7226496" cy="4847977"/>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87" name="https://code.google.com/archive/p/crypto-js/"/>
          <p:cNvSpPr txBox="1"/>
          <p:nvPr/>
        </p:nvSpPr>
        <p:spPr>
          <a:xfrm>
            <a:off x="664289" y="5495040"/>
            <a:ext cx="726918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88"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8" name="Group"/>
          <p:cNvGrpSpPr/>
          <p:nvPr/>
        </p:nvGrpSpPr>
        <p:grpSpPr>
          <a:xfrm>
            <a:off x="2782585" y="914752"/>
            <a:ext cx="8094368" cy="4748808"/>
            <a:chOff x="0" y="0"/>
            <a:chExt cx="8094367" cy="4748807"/>
          </a:xfrm>
        </p:grpSpPr>
        <p:sp>
          <p:nvSpPr>
            <p:cNvPr id="29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7"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99" name="http://www.literatecode.com/aes256"/>
          <p:cNvSpPr txBox="1"/>
          <p:nvPr/>
        </p:nvSpPr>
        <p:spPr>
          <a:xfrm>
            <a:off x="4135657" y="5652296"/>
            <a:ext cx="582682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305" name="Group"/>
          <p:cNvGrpSpPr/>
          <p:nvPr/>
        </p:nvGrpSpPr>
        <p:grpSpPr>
          <a:xfrm>
            <a:off x="3296119" y="869675"/>
            <a:ext cx="6412561" cy="4317824"/>
            <a:chOff x="0" y="0"/>
            <a:chExt cx="6412560" cy="4317822"/>
          </a:xfrm>
        </p:grpSpPr>
        <p:sp>
          <p:nvSpPr>
            <p:cNvPr id="303"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04"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306" name="https://github.com/kbranigan/cJSON/commit/730209a718cc9bada631cea136d13017752720f5"/>
          <p:cNvSpPr txBox="1"/>
          <p:nvPr/>
        </p:nvSpPr>
        <p:spPr>
          <a:xfrm>
            <a:off x="789305" y="5575911"/>
            <a:ext cx="114261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10" name="Content Placeholder 3"/>
          <p:cNvSpPr txBox="1"/>
          <p:nvPr>
            <p:ph type="body" sz="quarter" idx="1"/>
          </p:nvPr>
        </p:nvSpPr>
        <p:spPr>
          <a:prstGeom prst="rect">
            <a:avLst/>
          </a:prstGeom>
        </p:spPr>
        <p:txBody>
          <a:bodyPr/>
          <a:lstStyle/>
          <a:p>
            <a:pPr/>
            <a:r>
              <a:t>What would we like to see?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18" name="Shape 223"/>
          <p:cNvSpPr txBox="1"/>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19"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5" name="Group"/>
          <p:cNvGrpSpPr/>
          <p:nvPr/>
        </p:nvGrpSpPr>
        <p:grpSpPr>
          <a:xfrm>
            <a:off x="9241819" y="1292543"/>
            <a:ext cx="3583925" cy="939105"/>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26" name="Image" descr="Image"/>
          <p:cNvPicPr>
            <a:picLocks noChangeAspect="1"/>
          </p:cNvPicPr>
          <p:nvPr/>
        </p:nvPicPr>
        <p:blipFill>
          <a:blip r:embed="rId3">
            <a:extLst/>
          </a:blip>
          <a:stretch>
            <a:fillRect/>
          </a:stretch>
        </p:blipFill>
        <p:spPr>
          <a:xfrm>
            <a:off x="6887350" y="4575529"/>
            <a:ext cx="5813974" cy="3091558"/>
          </a:xfrm>
          <a:prstGeom prst="rect">
            <a:avLst/>
          </a:prstGeom>
          <a:ln w="12700">
            <a:miter lim="400000"/>
          </a:ln>
        </p:spPr>
      </p:pic>
      <p:pic>
        <p:nvPicPr>
          <p:cNvPr id="327"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28"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How well do you know what’s inside your projects?"/>
          <p:cNvSpPr txBox="1"/>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4" name="Group"/>
          <p:cNvGrpSpPr/>
          <p:nvPr/>
        </p:nvGrpSpPr>
        <p:grpSpPr>
          <a:xfrm>
            <a:off x="7698797" y="541067"/>
            <a:ext cx="4356609" cy="1452204"/>
            <a:chOff x="0" y="0"/>
            <a:chExt cx="4356608" cy="1452202"/>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3" name="A good example: one significant contributor and not recently active"/>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one significant contributor and not recently active</a:t>
              </a:r>
            </a:p>
          </p:txBody>
        </p:sp>
      </p:grpSp>
      <p:pic>
        <p:nvPicPr>
          <p:cNvPr id="335" name="Image" descr="Image"/>
          <p:cNvPicPr>
            <a:picLocks noChangeAspect="1"/>
          </p:cNvPicPr>
          <p:nvPr/>
        </p:nvPicPr>
        <p:blipFill>
          <a:blip r:embed="rId3">
            <a:extLst/>
          </a:blip>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itle 1"/>
          <p:cNvSpPr txBox="1"/>
          <p:nvPr>
            <p:ph type="ctrTitle"/>
          </p:nvPr>
        </p:nvSpPr>
        <p:spPr>
          <a:xfrm>
            <a:off x="406400" y="6432550"/>
            <a:ext cx="12192000" cy="2705100"/>
          </a:xfrm>
          <a:prstGeom prst="rect">
            <a:avLst/>
          </a:prstGeom>
        </p:spPr>
        <p:txBody>
          <a:bodyPr/>
          <a:lstStyle/>
          <a:p>
            <a:pPr defTabSz="233679">
              <a:defRPr sz="664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Dependencies dependencies dependencies</a:t>
            </a:r>
            <a:br>
              <a:rPr>
                <a:solidFill>
                  <a:srgbClr val="FFFFFF">
                    <a:alpha val="90000"/>
                  </a:srgbClr>
                </a:solidFill>
              </a:rPr>
            </a:b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Good packages do not guarantee good dependencies"/>
          <p:cNvSpPr txBox="1"/>
          <p:nvPr>
            <p:ph type="ctrTitle"/>
          </p:nvPr>
        </p:nvSpPr>
        <p:spPr>
          <a:prstGeom prst="rect">
            <a:avLst/>
          </a:prstGeom>
        </p:spPr>
        <p:txBody>
          <a:bodyPr/>
          <a:lstStyle>
            <a:lvl1pPr algn="ctr" defTabSz="537463">
              <a:lnSpc>
                <a:spcPct val="100000"/>
              </a:lnSpc>
              <a:spcBef>
                <a:spcPts val="2200"/>
              </a:spcBef>
              <a:defRPr b="1" cap="none" sz="6992">
                <a:solidFill>
                  <a:srgbClr val="FFFFFF"/>
                </a:solidFill>
                <a:latin typeface="Helvetica"/>
                <a:ea typeface="Helvetica"/>
                <a:cs typeface="Helvetica"/>
                <a:sym typeface="Helvetica"/>
              </a:defRPr>
            </a:lvl1pPr>
          </a:lstStyle>
          <a:p>
            <a:pPr/>
            <a:r>
              <a:t>Good packages do not guarantee good dependencies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45"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346"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50" name="Title 4"/>
          <p:cNvSpPr txBox="1"/>
          <p:nvPr>
            <p:ph type="title"/>
          </p:nvPr>
        </p:nvSpPr>
        <p:spPr>
          <a:xfrm>
            <a:off x="406400" y="6426200"/>
            <a:ext cx="12192000" cy="2325059"/>
          </a:xfrm>
          <a:prstGeom prst="rect">
            <a:avLst/>
          </a:prstGeom>
        </p:spPr>
        <p:txBody>
          <a:bodyPr/>
          <a:lstStyle>
            <a:lvl1pPr algn="ctr" defTabSz="297941">
              <a:defRPr sz="8670">
                <a:solidFill>
                  <a:srgbClr val="A6AAA9"/>
                </a:solidFill>
              </a:defRPr>
            </a:lvl1pPr>
          </a:lstStyle>
          <a:p>
            <a:pPr/>
            <a:r>
              <a:t>all Repositories are not created equal</a:t>
            </a:r>
          </a:p>
        </p:txBody>
      </p:sp>
      <p:sp>
        <p:nvSpPr>
          <p:cNvPr id="351" name="Content Placeholder 5"/>
          <p:cNvSpPr txBox="1"/>
          <p:nvPr>
            <p:ph type="body" idx="1"/>
          </p:nvPr>
        </p:nvSpPr>
        <p:spPr>
          <a:xfrm>
            <a:off x="406400" y="1330836"/>
            <a:ext cx="12192000" cy="4739764"/>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A6AAA9"/>
                </a:solidFill>
                <a:latin typeface="Helvetica"/>
                <a:ea typeface="Helvetica"/>
                <a:cs typeface="Helvetica"/>
                <a:sym typeface="Helvetica"/>
              </a:defRPr>
            </a:lvl1pPr>
          </a:lstStyle>
          <a:p>
            <a:pPr/>
            <a:r>
              <a:t>Package managers don’t always imply high quality</a:t>
            </a:r>
          </a:p>
        </p:txBody>
      </p:sp>
      <p:pic>
        <p:nvPicPr>
          <p:cNvPr id="356"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357"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358" name="Oh wait!! that already happened"/>
          <p:cNvSpPr txBox="1"/>
          <p:nvPr/>
        </p:nvSpPr>
        <p:spPr>
          <a:xfrm>
            <a:off x="10330412" y="4288866"/>
            <a:ext cx="2215164"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62" name="“How removing 11 lines of code nearly broke the internet”"/>
          <p:cNvSpPr txBox="1"/>
          <p:nvPr>
            <p:ph type="title"/>
          </p:nvPr>
        </p:nvSpPr>
        <p:spPr>
          <a:xfrm>
            <a:off x="406400" y="6847468"/>
            <a:ext cx="12192000" cy="2283832"/>
          </a:xfrm>
          <a:prstGeom prst="rect">
            <a:avLst/>
          </a:prstGeom>
        </p:spPr>
        <p:txBody>
          <a:bodyPr/>
          <a:lstStyle>
            <a:lvl1pPr algn="ct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363" name="Shape 316"/>
          <p:cNvSpPr txBox="1"/>
          <p:nvPr>
            <p:ph type="body" sz="quarter" idx="1"/>
          </p:nvPr>
        </p:nvSpPr>
        <p:spPr>
          <a:xfrm>
            <a:off x="406400" y="4658737"/>
            <a:ext cx="12192000" cy="1155090"/>
          </a:xfrm>
          <a:prstGeom prst="rect">
            <a:avLst/>
          </a:prstGeom>
        </p:spPr>
        <p:txBody>
          <a:bodyPr/>
          <a:lstStyle>
            <a:lvl1pPr algn="ctr">
              <a:lnSpc>
                <a:spcPct val="100000"/>
              </a:lnSpc>
              <a:spcBef>
                <a:spcPts val="2400"/>
              </a:spcBef>
              <a:defRPr cap="none" sz="6300">
                <a:latin typeface="Muli"/>
                <a:ea typeface="Muli"/>
                <a:cs typeface="Muli"/>
                <a:sym typeface="Muli"/>
              </a:defRPr>
            </a:lvl1pPr>
          </a:lstStyle>
          <a:p>
            <a:pPr/>
            <a:r>
              <a:t>We all heard about this one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67" name="event-stream incident"/>
          <p:cNvSpPr txBox="1"/>
          <p:nvPr>
            <p:ph type="title"/>
          </p:nvPr>
        </p:nvSpPr>
        <p:spPr>
          <a:xfrm>
            <a:off x="406400" y="6847468"/>
            <a:ext cx="12192000" cy="2283832"/>
          </a:xfrm>
          <a:prstGeom prst="rect">
            <a:avLst/>
          </a:prstGeom>
        </p:spPr>
        <p:txBody>
          <a:bodyPr/>
          <a:lstStyle>
            <a:lvl1pPr algn="ctr">
              <a:spcBef>
                <a:spcPts val="2300"/>
              </a:spcBef>
              <a:defRPr b="1" sz="6000">
                <a:solidFill>
                  <a:srgbClr val="A6AAA9"/>
                </a:solidFill>
                <a:latin typeface="Arvo"/>
                <a:ea typeface="Arvo"/>
                <a:cs typeface="Arvo"/>
                <a:sym typeface="Arvo"/>
              </a:defRPr>
            </a:lvl1pPr>
          </a:lstStyle>
          <a:p>
            <a:pPr/>
            <a:r>
              <a:t>event-stream incident</a:t>
            </a:r>
          </a:p>
        </p:txBody>
      </p:sp>
      <p:sp>
        <p:nvSpPr>
          <p:cNvPr id="368" name="Shape 316"/>
          <p:cNvSpPr txBox="1"/>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cap="none" sz="5166">
                <a:latin typeface="Muli"/>
                <a:ea typeface="Muli"/>
                <a:cs typeface="Muli"/>
                <a:sym typeface="Muli"/>
              </a:defRPr>
            </a:lvl1pPr>
          </a:lstStyle>
          <a:p>
            <a:pPr/>
            <a:r>
              <a:t>This attack started out as a social engineering attack. The attacker, posing as a maintainer, took over maintainership of the event-stream module.</a:t>
            </a:r>
          </a:p>
        </p:txBody>
      </p:sp>
      <p:sp>
        <p:nvSpPr>
          <p:cNvPr id="369" name="https://blog.npmjs.org/post/180565383195/details-about-the-event-stream-incident"/>
          <p:cNvSpPr txBox="1"/>
          <p:nvPr/>
        </p:nvSpPr>
        <p:spPr>
          <a:xfrm>
            <a:off x="2032979" y="5369401"/>
            <a:ext cx="893884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invalidUrl="" action="" tgtFrame="" tooltip="" history="1" highlightClick="0" endSnd="0"/>
              </a:defRPr>
            </a:lvl1pPr>
          </a:lstStyle>
          <a:p>
            <a:pPr>
              <a:defRPr>
                <a:solidFill>
                  <a:srgbClr val="0000EE"/>
                </a:solidFill>
              </a:defRPr>
            </a:pPr>
            <a:r>
              <a:rPr>
                <a:solidFill>
                  <a:schemeClr val="accent1"/>
                </a:solidFill>
                <a:hlinkClick r:id="rId3" invalidUrl="" action="" tgtFrame="" tooltip="" history="1" highlightClick="0" endSnd="0"/>
              </a:rPr>
              <a:t>https://blog.npmjs.org/post/180565383195/details-about-the-event-stream-incident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4:</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75"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76"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7"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80" name="Shape 198"/>
          <p:cNvSpPr txBox="1"/>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81"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82"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86"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87"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88"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93"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8" name="Shape 332"/>
          <p:cNvSpPr txBox="1"/>
          <p:nvPr/>
        </p:nvSpPr>
        <p:spPr>
          <a:xfrm>
            <a:off x="1661404" y="3842777"/>
            <a:ext cx="8796161" cy="17332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lgn="ctr">
              <a:defRPr b="1" sz="4800">
                <a:solidFill>
                  <a:srgbClr val="FFFFFF"/>
                </a:solidFill>
                <a:latin typeface="Helvetica"/>
                <a:ea typeface="Helvetica"/>
                <a:cs typeface="Helvetica"/>
                <a:sym typeface="Helvetica"/>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Image" descr="Image"/>
          <p:cNvPicPr>
            <a:picLocks noChangeAspect="1"/>
          </p:cNvPicPr>
          <p:nvPr/>
        </p:nvPicPr>
        <p:blipFill>
          <a:blip r:embed="rId3">
            <a:extLst/>
          </a:blip>
          <a:stretch>
            <a:fillRect/>
          </a:stretch>
        </p:blipFill>
        <p:spPr>
          <a:xfrm>
            <a:off x="1772520" y="328751"/>
            <a:ext cx="9459760" cy="5159870"/>
          </a:xfrm>
          <a:prstGeom prst="rect">
            <a:avLst/>
          </a:prstGeom>
          <a:ln w="12700">
            <a:miter lim="400000"/>
          </a:ln>
        </p:spPr>
      </p:pic>
      <p:sp>
        <p:nvSpPr>
          <p:cNvPr id="403" name="March alone 1186 new Vulnerabilities reported so far"/>
          <p:cNvSpPr txBox="1"/>
          <p:nvPr>
            <p:ph type="ctrTitle"/>
          </p:nvPr>
        </p:nvSpPr>
        <p:spPr>
          <a:xfrm>
            <a:off x="406400" y="6426200"/>
            <a:ext cx="12192000" cy="1927292"/>
          </a:xfrm>
          <a:prstGeom prst="rect">
            <a:avLst/>
          </a:prstGeom>
        </p:spPr>
        <p:txBody>
          <a:bodyPr/>
          <a:lstStyle/>
          <a:p>
            <a:pPr algn="ctr" defTabSz="245363">
              <a:defRPr sz="7140">
                <a:solidFill>
                  <a:srgbClr val="A6AAA9"/>
                </a:solidFill>
              </a:defRPr>
            </a:pPr>
            <a:r>
              <a:t>March alone </a:t>
            </a:r>
            <a:r>
              <a:rPr>
                <a:solidFill>
                  <a:srgbClr val="FFFFFF"/>
                </a:solidFill>
              </a:rPr>
              <a:t>1186 new Vulnerabilities</a:t>
            </a:r>
            <a:r>
              <a:t> reported so far</a:t>
            </a:r>
          </a:p>
        </p:txBody>
      </p:sp>
      <p:sp>
        <p:nvSpPr>
          <p:cNvPr id="404" name="Oval"/>
          <p:cNvSpPr/>
          <p:nvPr/>
        </p:nvSpPr>
        <p:spPr>
          <a:xfrm>
            <a:off x="1765300" y="2819400"/>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05" name="https://nvd.nist.gov/vuln/full-listing/2019/3"/>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solidFill>
                <a:hlinkClick r:id="rId4" invalidUrl="" action="" tgtFrame="" tooltip="" history="1" highlightClick="0" endSnd="0"/>
              </a:defRPr>
            </a:lvl1pPr>
          </a:lstStyle>
          <a:p>
            <a:pPr>
              <a:defRPr u="none">
                <a:solidFill>
                  <a:schemeClr val="accent1">
                    <a:hueOff val="-84091"/>
                    <a:satOff val="15316"/>
                    <a:lumOff val="24313"/>
                  </a:schemeClr>
                </a:solidFill>
              </a:defRPr>
            </a:pPr>
            <a:r>
              <a:rPr u="sng">
                <a:solidFill>
                  <a:schemeClr val="accent1"/>
                </a:solidFill>
                <a:hlinkClick r:id="rId4" invalidUrl="" action="" tgtFrame="" tooltip="" history="1" highlightClick="0" endSnd="0"/>
              </a:rPr>
              <a:t>https://nvd.nist.gov/vuln/full-listing/2019/3</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It seems that we are getting worse at security"/>
          <p:cNvSpPr txBox="1"/>
          <p:nvPr>
            <p:ph type="ctrTitle"/>
          </p:nvPr>
        </p:nvSpPr>
        <p:spPr>
          <a:prstGeom prst="rect">
            <a:avLst/>
          </a:prstGeom>
        </p:spPr>
        <p:txBody>
          <a:bodyPr/>
          <a:lstStyle>
            <a:lvl1pPr defTabSz="350520">
              <a:defRPr sz="10200">
                <a:solidFill>
                  <a:srgbClr val="A6AAA9"/>
                </a:solidFill>
              </a:defRPr>
            </a:lvl1pPr>
          </a:lstStyle>
          <a:p>
            <a:pPr/>
            <a:r>
              <a:t>It seems that we are getting worse at security</a:t>
            </a:r>
          </a:p>
        </p:txBody>
      </p:sp>
      <p:pic>
        <p:nvPicPr>
          <p:cNvPr id="410" name="Image" descr="Image"/>
          <p:cNvPicPr>
            <a:picLocks noChangeAspect="1"/>
          </p:cNvPicPr>
          <p:nvPr/>
        </p:nvPicPr>
        <p:blipFill>
          <a:blip r:embed="rId3">
            <a:extLst/>
          </a:blip>
          <a:stretch>
            <a:fillRect/>
          </a:stretch>
        </p:blipFill>
        <p:spPr>
          <a:xfrm>
            <a:off x="2499731" y="1034508"/>
            <a:ext cx="7359031" cy="4576812"/>
          </a:xfrm>
          <a:prstGeom prst="rect">
            <a:avLst/>
          </a:prstGeom>
          <a:ln w="12700">
            <a:miter lim="400000"/>
          </a:ln>
        </p:spPr>
      </p:pic>
      <p:sp>
        <p:nvSpPr>
          <p:cNvPr id="411" name="https://www.cvedetails.com/browse-by-date.php"/>
          <p:cNvSpPr txBox="1"/>
          <p:nvPr/>
        </p:nvSpPr>
        <p:spPr>
          <a:xfrm>
            <a:off x="3265485" y="5644332"/>
            <a:ext cx="5827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https://www.cvedetails.com/browse-by-date.php</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415"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416"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Good security reporting does not guarantee action"/>
          <p:cNvSpPr txBox="1"/>
          <p:nvPr>
            <p:ph type="ctrTitle"/>
          </p:nvPr>
        </p:nvSpPr>
        <p:spPr>
          <a:prstGeom prst="rect">
            <a:avLst/>
          </a:prstGeom>
        </p:spPr>
        <p:txBody>
          <a:bodyPr/>
          <a:lstStyle/>
          <a:p>
            <a:pPr>
              <a:lnSpc>
                <a:spcPct val="100000"/>
              </a:lnSpc>
              <a:spcBef>
                <a:spcPts val="2400"/>
              </a:spcBef>
              <a:defRPr b="1" cap="none" sz="7800">
                <a:solidFill>
                  <a:srgbClr val="A6AAA9"/>
                </a:solidFill>
                <a:latin typeface="Helvetica"/>
                <a:ea typeface="Helvetica"/>
                <a:cs typeface="Helvetica"/>
                <a:sym typeface="Helvetica"/>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Shape 352" descr="Shape 352"/>
          <p:cNvPicPr>
            <a:picLocks noChangeAspect="1"/>
          </p:cNvPicPr>
          <p:nvPr/>
        </p:nvPicPr>
        <p:blipFill>
          <a:blip r:embed="rId3">
            <a:extLst/>
          </a:blip>
          <a:stretch>
            <a:fillRect/>
          </a:stretch>
        </p:blipFill>
        <p:spPr>
          <a:xfrm>
            <a:off x="1938025" y="1282737"/>
            <a:ext cx="8647254" cy="6844052"/>
          </a:xfrm>
          <a:prstGeom prst="rect">
            <a:avLst/>
          </a:prstGeom>
          <a:ln w="12700">
            <a:miter lim="400000"/>
          </a:ln>
        </p:spPr>
      </p:pic>
      <p:sp>
        <p:nvSpPr>
          <p:cNvPr id="423" name="Shape 353"/>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Shape 352" descr="Shape 352"/>
          <p:cNvPicPr>
            <a:picLocks noChangeAspect="1"/>
          </p:cNvPicPr>
          <p:nvPr/>
        </p:nvPicPr>
        <p:blipFill>
          <a:blip r:embed="rId3">
            <a:extLst/>
          </a:blip>
          <a:srcRect l="26789" t="78461" r="17532" b="0"/>
          <a:stretch>
            <a:fillRect/>
          </a:stretch>
        </p:blipFill>
        <p:spPr>
          <a:xfrm>
            <a:off x="-1" y="1914917"/>
            <a:ext cx="13004801" cy="4071927"/>
          </a:xfrm>
          <a:prstGeom prst="rect">
            <a:avLst/>
          </a:prstGeom>
          <a:ln w="12700">
            <a:miter lim="400000"/>
          </a:ln>
        </p:spPr>
      </p:pic>
      <p:grpSp>
        <p:nvGrpSpPr>
          <p:cNvPr id="431" name="Group"/>
          <p:cNvGrpSpPr/>
          <p:nvPr/>
        </p:nvGrpSpPr>
        <p:grpSpPr>
          <a:xfrm>
            <a:off x="6230692" y="3566036"/>
            <a:ext cx="6431125" cy="5093657"/>
            <a:chOff x="0" y="0"/>
            <a:chExt cx="6431123" cy="5093655"/>
          </a:xfrm>
        </p:grpSpPr>
        <p:sp>
          <p:nvSpPr>
            <p:cNvPr id="428"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9"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2800">
                  <a:solidFill>
                    <a:srgbClr val="A6AAA9"/>
                  </a:solidFill>
                  <a:latin typeface="Avenir Next"/>
                  <a:ea typeface="Avenir Next"/>
                  <a:cs typeface="Avenir Next"/>
                  <a:sym typeface="Avenir Next"/>
                </a:defRPr>
              </a:lvl1pPr>
            </a:lstStyle>
            <a:p>
              <a:pPr/>
              <a:r>
                <a:t>This turned out to be untrue, and a CVE was actually issued</a:t>
              </a:r>
            </a:p>
          </p:txBody>
        </p:sp>
        <p:sp>
          <p:nvSpPr>
            <p:cNvPr id="430"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1" name="Content Placeholder 3"/>
          <p:cNvSpPr txBox="1"/>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39"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440"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44"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45" name="Shape 259"/>
          <p:cNvSpPr txBox="1"/>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28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Shape 282"/>
          <p:cNvSpPr txBox="1"/>
          <p:nvPr/>
        </p:nvSpPr>
        <p:spPr>
          <a:xfrm>
            <a:off x="364901" y="6448573"/>
            <a:ext cx="12274999" cy="2673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lgn="ctr">
              <a:defRPr b="1" sz="7900">
                <a:solidFill>
                  <a:srgbClr val="FFFFFF"/>
                </a:solidFill>
                <a:latin typeface="Helvetica"/>
                <a:ea typeface="Helvetica"/>
                <a:cs typeface="Helvetica"/>
                <a:sym typeface="Helvetica"/>
              </a:defRPr>
            </a:lvl1pPr>
          </a:lstStyle>
          <a:p>
            <a:pPr/>
            <a:r>
              <a:t>Popularity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323"/>
          <p:cNvSpPr txBox="1"/>
          <p:nvPr/>
        </p:nvSpPr>
        <p:spPr>
          <a:xfrm>
            <a:off x="2444491" y="7285257"/>
            <a:ext cx="7118934" cy="14792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Helvetica"/>
                <a:ea typeface="Helvetica"/>
                <a:cs typeface="Helvetica"/>
                <a:sym typeface="Helvetica"/>
              </a:rPr>
              <a:t>https://snyk.io/</a:t>
            </a:r>
            <a:endParaRPr>
              <a:latin typeface="Helvetica"/>
              <a:ea typeface="Helvetica"/>
              <a:cs typeface="Helvetica"/>
              <a:sym typeface="Helvetica"/>
            </a:endParaRPr>
          </a:p>
        </p:txBody>
      </p:sp>
      <p:pic>
        <p:nvPicPr>
          <p:cNvPr id="459"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460" name="Text"/>
          <p:cNvSpPr txBox="1"/>
          <p:nvPr/>
        </p:nvSpPr>
        <p:spPr>
          <a:xfrm>
            <a:off x="6206997" y="5018941"/>
            <a:ext cx="590805" cy="444501"/>
          </a:xfrm>
          <a:prstGeom prst="rect">
            <a:avLst/>
          </a:prstGeom>
          <a:ln w="12700">
            <a:miter lim="400000"/>
          </a:ln>
        </p:spPr>
        <p:txBody>
          <a:bodyPr wrap="none" lIns="50800" tIns="50800" rIns="50800" bIns="50800" anchor="ctr">
            <a:spAutoFit/>
          </a:bodyPr>
          <a:lstStyle/>
          <a:p>
            <a:pPr/>
          </a:p>
        </p:txBody>
      </p:sp>
      <p:sp>
        <p:nvSpPr>
          <p:cNvPr id="461"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A6AAA9"/>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itle 1"/>
          <p:cNvSpPr txBox="1"/>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7" name="Image" descr="Image"/>
          <p:cNvPicPr>
            <a:picLocks noChangeAspect="1"/>
          </p:cNvPicPr>
          <p:nvPr/>
        </p:nvPicPr>
        <p:blipFill>
          <a:blip r:embed="rId2">
            <a:extLst/>
          </a:blip>
          <a:stretch>
            <a:fillRect/>
          </a:stretch>
        </p:blipFill>
        <p:spPr>
          <a:xfrm>
            <a:off x="111688" y="782613"/>
            <a:ext cx="12531994" cy="835466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69"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470" name="Content Placeholder 3"/>
          <p:cNvSpPr txBox="1"/>
          <p:nvPr>
            <p:ph type="body" idx="1"/>
          </p:nvPr>
        </p:nvSpPr>
        <p:spPr>
          <a:xfrm>
            <a:off x="406400" y="928103"/>
            <a:ext cx="12192000" cy="4927748"/>
          </a:xfrm>
          <a:prstGeom prst="rect">
            <a:avLst/>
          </a:prstGeom>
        </p:spPr>
        <p:txBody>
          <a:bodyPr/>
          <a:lstStyle/>
          <a:p>
            <a:pPr lvl="2" defTabSz="397256">
              <a:spcBef>
                <a:spcPts val="1500"/>
              </a:spcBef>
              <a:defRPr sz="3672"/>
            </a:pPr>
            <a:r>
              <a:t>      Check the </a:t>
            </a:r>
            <a:r>
              <a:rPr>
                <a:solidFill>
                  <a:srgbClr val="FFFFFF"/>
                </a:solidFill>
              </a:rPr>
              <a:t>License</a:t>
            </a:r>
            <a:r>
              <a:t> and the </a:t>
            </a:r>
            <a:r>
              <a:rPr>
                <a:solidFill>
                  <a:srgbClr val="FFFFFF"/>
                </a:solidFill>
              </a:rPr>
              <a:t>repository</a:t>
            </a:r>
          </a:p>
          <a:p>
            <a:pPr marL="699516" indent="-699516" defTabSz="397256">
              <a:spcBef>
                <a:spcPts val="1500"/>
              </a:spcBef>
              <a:buClr>
                <a:srgbClr val="222222"/>
              </a:buClr>
              <a:buSzPct val="100000"/>
              <a:buAutoNum type="arabicPeriod" startAt="1"/>
              <a:defRPr sz="3672"/>
            </a:pPr>
            <a:r>
              <a:t>Take a look (Are there </a:t>
            </a:r>
            <a:r>
              <a:rPr>
                <a:solidFill>
                  <a:srgbClr val="FFFFFF"/>
                </a:solidFill>
              </a:rPr>
              <a:t>red Flags</a:t>
            </a:r>
            <a:r>
              <a:t>?) Really Read it</a:t>
            </a:r>
            <a:endParaRPr>
              <a:solidFill>
                <a:srgbClr val="FFA300"/>
              </a:solidFill>
            </a:endParaRPr>
          </a:p>
          <a:p>
            <a:pPr marL="699516" indent="-699516" defTabSz="397256">
              <a:spcBef>
                <a:spcPts val="1500"/>
              </a:spcBef>
              <a:buClr>
                <a:srgbClr val="222222"/>
              </a:buClr>
              <a:buSzPct val="100000"/>
              <a:buAutoNum type="arabicPeriod" startAt="1"/>
              <a:defRPr sz="3672"/>
            </a:pPr>
            <a:r>
              <a:t>Check for the number of </a:t>
            </a:r>
            <a:r>
              <a:rPr>
                <a:solidFill>
                  <a:srgbClr val="FFFFFF"/>
                </a:solidFill>
              </a:rPr>
              <a:t>contributors &amp; activity</a:t>
            </a:r>
            <a:endParaRPr>
              <a:solidFill>
                <a:srgbClr val="FFFFFF"/>
              </a:solidFill>
            </a:endParaRPr>
          </a:p>
          <a:p>
            <a:pPr marL="699516" indent="-699516" defTabSz="397256">
              <a:spcBef>
                <a:spcPts val="1500"/>
              </a:spcBef>
              <a:buClr>
                <a:srgbClr val="222222"/>
              </a:buClr>
              <a:buSzPct val="100000"/>
              <a:buAutoNum type="arabicPeriod" startAt="1"/>
              <a:defRPr sz="3672"/>
            </a:pPr>
            <a:r>
              <a:t>Be aware of your</a:t>
            </a:r>
            <a:r>
              <a:rPr>
                <a:solidFill>
                  <a:srgbClr val="FFFFFF"/>
                </a:solidFill>
              </a:rPr>
              <a:t> dependencies </a:t>
            </a:r>
            <a:endParaRPr>
              <a:solidFill>
                <a:srgbClr val="FFA300"/>
              </a:solidFill>
            </a:endParaRPr>
          </a:p>
          <a:p>
            <a:pPr marL="699516" indent="-699516" defTabSz="397256">
              <a:spcBef>
                <a:spcPts val="1500"/>
              </a:spcBef>
              <a:buClr>
                <a:srgbClr val="222222"/>
              </a:buClr>
              <a:buSzPct val="100000"/>
              <a:buAutoNum type="arabicPeriod" startAt="1"/>
              <a:defRPr sz="3672"/>
            </a:pPr>
            <a:r>
              <a:t>Does the project </a:t>
            </a:r>
            <a:r>
              <a:rPr>
                <a:solidFill>
                  <a:srgbClr val="FFFFFF"/>
                </a:solidFill>
              </a:rPr>
              <a:t>handle security issues</a:t>
            </a:r>
            <a:endParaRPr>
              <a:solidFill>
                <a:srgbClr val="FFA300"/>
              </a:solidFill>
            </a:endParaRPr>
          </a:p>
          <a:p>
            <a:pPr marL="699516" indent="-699516" defTabSz="397256">
              <a:spcBef>
                <a:spcPts val="1500"/>
              </a:spcBef>
              <a:buClr>
                <a:srgbClr val="222222"/>
              </a:buClr>
              <a:buSzPct val="100000"/>
              <a:buAutoNum type="arabicPeriod" startAt="1"/>
              <a:defRPr sz="3672"/>
            </a:pPr>
            <a:r>
              <a:t>Look for a </a:t>
            </a:r>
            <a:r>
              <a:rPr>
                <a:solidFill>
                  <a:srgbClr val="FFFFFF"/>
                </a:solidFill>
              </a:rPr>
              <a:t>test suite</a:t>
            </a:r>
            <a:r>
              <a:t> (make sure it does something)</a:t>
            </a:r>
            <a:endParaRPr>
              <a:solidFill>
                <a:srgbClr val="FFA300"/>
              </a:solidFill>
            </a:endParaRPr>
          </a:p>
          <a:p>
            <a:pPr marL="699516" indent="-699516" defTabSz="397256">
              <a:spcBef>
                <a:spcPts val="1500"/>
              </a:spcBef>
              <a:buClr>
                <a:srgbClr val="222222"/>
              </a:buClr>
              <a:buSzPct val="100000"/>
              <a:buAutoNum type="arabicPeriod" startAt="1"/>
              <a:defRPr sz="3672"/>
            </a:pPr>
            <a:r>
              <a:t>Be aware </a:t>
            </a:r>
            <a:r>
              <a:rPr>
                <a:solidFill>
                  <a:srgbClr val="FFFFFF"/>
                </a:solidFill>
              </a:rPr>
              <a:t>Trust nothing</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75"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76"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sp>
        <p:nvSpPr>
          <p:cNvPr id="477" name="Intel Credits: Terri Oda, Tiberius Heflin, Bill Roberts, John Anderson"/>
          <p:cNvSpPr txBox="1"/>
          <p:nvPr/>
        </p:nvSpPr>
        <p:spPr>
          <a:xfrm>
            <a:off x="1774494" y="7852096"/>
            <a:ext cx="94558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Bill Roberts, John Anderson</a:t>
            </a:r>
          </a:p>
        </p:txBody>
      </p:sp>
      <p:sp>
        <p:nvSpPr>
          <p:cNvPr id="478"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3" invalidUrl="" action="" tgtFrame="" tooltip="" history="1" highlightClick="0" endSnd="0"/>
              </a:rPr>
              <a:t>sec-princess@unroutable.me</a:t>
            </a:r>
          </a:p>
        </p:txBody>
      </p:sp>
      <p:sp>
        <p:nvSpPr>
          <p:cNvPr id="479" name="https://github.com/sec-princess/F5-SecurityJam"/>
          <p:cNvSpPr txBox="1"/>
          <p:nvPr/>
        </p:nvSpPr>
        <p:spPr>
          <a:xfrm>
            <a:off x="3396710" y="8748882"/>
            <a:ext cx="5720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https://github.com/sec-princess/F5-SecurityJam</a:t>
            </a:r>
          </a:p>
        </p:txBody>
      </p:sp>
      <p:pic>
        <p:nvPicPr>
          <p:cNvPr id="480" name="Miki_Demeter-45.jpg" descr="Miki_Demeter-45.jpg"/>
          <p:cNvPicPr>
            <a:picLocks noChangeAspect="1"/>
          </p:cNvPicPr>
          <p:nvPr/>
        </p:nvPicPr>
        <p:blipFill>
          <a:blip r:embed="rId4">
            <a:extLst/>
          </a:blip>
          <a:stretch>
            <a:fillRect/>
          </a:stretch>
        </p:blipFill>
        <p:spPr>
          <a:xfrm>
            <a:off x="4180882" y="2577952"/>
            <a:ext cx="4643036" cy="33168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5" name="Content Placeholder 1"/>
          <p:cNvSpPr txBox="1"/>
          <p:nvPr>
            <p:ph type="body" sz="quarter" idx="1"/>
          </p:nvPr>
        </p:nvSpPr>
        <p:spPr>
          <a:prstGeom prst="rect">
            <a:avLst/>
          </a:prstGeom>
        </p:spPr>
        <p:txBody>
          <a:bodyPr/>
          <a:lstStyle>
            <a:lvl1pPr algn="ctr" defTabSz="461518">
              <a:spcBef>
                <a:spcPts val="1800"/>
              </a:spcBef>
              <a:defRPr sz="4266">
                <a:solidFill>
                  <a:srgbClr val="FFFFFF"/>
                </a:solidFill>
              </a:defRPr>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9" name="Content Placeholder 1"/>
          <p:cNvSpPr txBox="1"/>
          <p:nvPr>
            <p:ph type="body" sz="quarter" idx="1"/>
          </p:nvPr>
        </p:nvSpPr>
        <p:spPr>
          <a:xfrm>
            <a:off x="406400" y="4267200"/>
            <a:ext cx="12192000" cy="1564496"/>
          </a:xfrm>
          <a:prstGeom prst="rect">
            <a:avLst/>
          </a:prstGeom>
        </p:spPr>
        <p:txBody>
          <a:bodyPr/>
          <a:lstStyle/>
          <a:p>
            <a:pPr/>
            <a:r>
              <a:t>Yikes</a:t>
            </a:r>
          </a:p>
        </p:txBody>
      </p:sp>
      <p:pic>
        <p:nvPicPr>
          <p:cNvPr id="190" name="Picture 3" descr="Picture 3"/>
          <p:cNvPicPr>
            <a:picLocks noChangeAspect="1"/>
          </p:cNvPicPr>
          <p:nvPr/>
        </p:nvPicPr>
        <p:blipFill>
          <a:blip r:embed="rId3">
            <a:extLst/>
          </a:blip>
          <a:stretch>
            <a:fillRect/>
          </a:stretch>
        </p:blipFill>
        <p:spPr>
          <a:xfrm>
            <a:off x="2917048" y="5228784"/>
            <a:ext cx="7170704" cy="3937566"/>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92"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93" name="Text"/>
          <p:cNvSpPr txBox="1"/>
          <p:nvPr/>
        </p:nvSpPr>
        <p:spPr>
          <a:xfrm>
            <a:off x="1662394" y="9454582"/>
            <a:ext cx="127001" cy="930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sz="1200">
                <a:solidFill>
                  <a:srgbClr val="000000"/>
                </a:solidFill>
                <a:latin typeface="Times"/>
                <a:ea typeface="Times"/>
                <a:cs typeface="Times"/>
                <a:sym typeface="Times"/>
              </a:defRPr>
            </a:pPr>
          </a:p>
        </p:txBody>
      </p:sp>
      <p:sp>
        <p:nvSpPr>
          <p:cNvPr id="194" name="Source:…"/>
          <p:cNvSpPr txBox="1"/>
          <p:nvPr/>
        </p:nvSpPr>
        <p:spPr>
          <a:xfrm>
            <a:off x="26840" y="8884294"/>
            <a:ext cx="5319472" cy="861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2018 Open REPORT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Synopsys Center for Open Source Research &amp; Innovation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8"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3"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